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6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0BB5"/>
    <a:srgbClr val="0F9D12"/>
    <a:srgbClr val="FCFC2C"/>
    <a:srgbClr val="22089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59CE1-D745-4B35-BB40-E7F3229BAD04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BDC86-6674-4ADA-A262-C8FB961B56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37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fld id="{1A0454AB-6514-4234-BC4E-B87534A9C70B}" type="slidenum">
              <a:rPr lang="zh-CN" altLang="en-US"/>
              <a:pPr>
                <a:buFont typeface="Arial" pitchFamily="34" charset="0"/>
                <a:buNone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fld id="{BB7F19AB-1A39-4EC9-BC36-FE0197ED8E38}" type="slidenum">
              <a:rPr lang="zh-CN" altLang="en-US"/>
              <a:pPr>
                <a:buFont typeface="Arial" pitchFamily="34" charset="0"/>
                <a:buNone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78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fld id="{D5A68FD5-CF63-434D-A910-9545798B9D71}" type="slidenum">
              <a:rPr lang="zh-CN" altLang="en-US"/>
              <a:pPr>
                <a:buFont typeface="Arial" pitchFamily="34" charset="0"/>
                <a:buNone/>
              </a:pPr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fld id="{4922F36B-97C7-4205-831D-84124ADF6A34}" type="slidenum">
              <a:rPr lang="zh-CN" altLang="en-US"/>
              <a:pPr>
                <a:buFont typeface="Arial" pitchFamily="34" charset="0"/>
                <a:buNone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19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19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fld id="{5AB01287-E329-4EE0-AC62-3B57C5034152}" type="slidenum">
              <a:rPr lang="zh-CN" altLang="en-US"/>
              <a:pPr>
                <a:buFont typeface="Arial" pitchFamily="34" charset="0"/>
                <a:buNone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40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40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fld id="{A3538E4E-52D4-43EA-973C-D3EFA7641B2D}" type="slidenum">
              <a:rPr lang="zh-CN" altLang="en-US"/>
              <a:pPr>
                <a:buFont typeface="Arial" pitchFamily="34" charset="0"/>
                <a:buNone/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81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81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fld id="{EABA88F2-E9B5-4DD6-ADC9-BFF3D5E377CA}" type="slidenum">
              <a:rPr lang="zh-CN" altLang="en-US"/>
              <a:pPr>
                <a:buFont typeface="Arial" pitchFamily="34" charset="0"/>
                <a:buNone/>
              </a:pPr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210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2019/4/23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210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 panose="05020102010507070707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490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 panose="020B0604030504040204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7095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990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12304;&#32032;&#26448;&#12305;12.2&#26426;&#26800;&#33021;&#30340;&#36716;&#21270;.sw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2825;&#23467;&#19968;&#21495;&#21457;&#23556;&#35270;&#39057;-&#22269;&#35821;&#27969;&#30021;.qsv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.SC-201809101029\Desktop\2.%20&#26426;&#26800;&#33021;&#30340;&#36716;&#21270;-&#20313;&#29618;&#33673;-&#21439;&#32423;&#20248;&#35838;\&#8220;&#22825;&#23467;&#19968;&#21495;&#8221;&#21457;&#23556;&#21319;&#31354;.wmv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timgsa.baidu.com/timg?image&amp;quality=80&amp;size=b9999_10000&amp;sec=1494476080765&amp;di=71852deb94bf14aa526984bbe80c9349&amp;imgtype=0&amp;src=http%3A%2F%2Fimg04.hc360.com%2Fmachine%2F201404%2F201404020926069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8100392" cy="68853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9712" y="2852936"/>
            <a:ext cx="5688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/>
              <a:t>12.2</a:t>
            </a:r>
            <a:r>
              <a:rPr lang="zh-CN" altLang="en-US" sz="5400" b="1" dirty="0" smtClean="0"/>
              <a:t>机械能的转化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332656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中国航天载人飞船：</a:t>
            </a:r>
            <a:endParaRPr lang="en-US" altLang="zh-CN" sz="28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971600" y="836712"/>
            <a:ext cx="748883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2003</a:t>
            </a:r>
            <a:r>
              <a:rPr lang="zh-CN" altLang="en-US" sz="2800" b="1" dirty="0" smtClean="0"/>
              <a:t>年，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“神州五号”</a:t>
            </a:r>
            <a:r>
              <a:rPr lang="zh-CN" altLang="en-US" sz="2800" b="1" dirty="0" smtClean="0"/>
              <a:t>载着中国第一位宇航员杨利伟围绕地球飞行</a:t>
            </a:r>
            <a:r>
              <a:rPr lang="en-US" altLang="zh-CN" sz="2800" b="1" dirty="0" smtClean="0"/>
              <a:t>14</a:t>
            </a:r>
            <a:r>
              <a:rPr lang="zh-CN" altLang="en-US" sz="2800" b="1" dirty="0" smtClean="0"/>
              <a:t>圈后成功着陆。</a:t>
            </a:r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1844824"/>
            <a:ext cx="748883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2005</a:t>
            </a:r>
            <a:r>
              <a:rPr lang="zh-CN" altLang="en-US" sz="2800" b="1" dirty="0" smtClean="0"/>
              <a:t>年，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“神州六号”</a:t>
            </a:r>
            <a:r>
              <a:rPr lang="zh-CN" altLang="en-US" sz="2800" b="1" dirty="0" smtClean="0"/>
              <a:t>载着两位中国宇航员费俊龙、聂海胜顺利升空。</a:t>
            </a:r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2762925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2008</a:t>
            </a:r>
            <a:r>
              <a:rPr lang="zh-CN" altLang="en-US" sz="2800" b="1" dirty="0" smtClean="0"/>
              <a:t>年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“神州七号”</a:t>
            </a:r>
            <a:r>
              <a:rPr lang="zh-CN" altLang="en-US" sz="2800" b="1" dirty="0" smtClean="0"/>
              <a:t>载着三位中国宇航员翟志刚、刘伯明、景海鹏胜顺利升空。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43608" y="3645024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2012</a:t>
            </a:r>
            <a:r>
              <a:rPr lang="zh-CN" altLang="en-US" sz="2800" b="1" dirty="0" smtClean="0"/>
              <a:t>年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“神州九号”</a:t>
            </a:r>
            <a:r>
              <a:rPr lang="zh-CN" altLang="en-US" sz="2800" b="1" dirty="0" smtClean="0"/>
              <a:t>载着三位中国宇航员景海鹏、刘洋、刘旺顺利升空。</a:t>
            </a:r>
            <a:endParaRPr lang="zh-CN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43608" y="4581128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2013</a:t>
            </a:r>
            <a:r>
              <a:rPr lang="zh-CN" altLang="en-US" sz="2800" b="1" dirty="0" smtClean="0"/>
              <a:t>年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“神州十号”</a:t>
            </a:r>
            <a:r>
              <a:rPr lang="zh-CN" altLang="en-US" sz="2800" b="1" dirty="0" smtClean="0"/>
              <a:t>载着三位中国宇航员聂海胜、张晓光、王亚平顺利升空。</a:t>
            </a:r>
            <a:endParaRPr lang="zh-CN" alt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43608" y="5571237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2016</a:t>
            </a:r>
            <a:r>
              <a:rPr lang="zh-CN" altLang="en-US" sz="2800" b="1" dirty="0" smtClean="0"/>
              <a:t>年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“神州十一号”</a:t>
            </a:r>
            <a:r>
              <a:rPr lang="zh-CN" altLang="en-US" sz="2800" b="1" dirty="0" smtClean="0"/>
              <a:t>载着两位中国宇航员聂海胜、陈冬顺利升空。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750" y="476251"/>
            <a:ext cx="4267200" cy="1143000"/>
          </a:xfrm>
          <a:noFill/>
          <a:ln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达标练习</a:t>
            </a:r>
            <a:r>
              <a:rPr lang="zh-CN" altLang="en-US" sz="36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624" y="1484784"/>
            <a:ext cx="7200800" cy="3810000"/>
          </a:xfrm>
        </p:spPr>
        <p:txBody>
          <a:bodyPr lIns="68580" tIns="34290" rIns="68580" bIns="34290">
            <a:normAutofit fontScale="62500" lnSpcReduction="20000"/>
          </a:bodyPr>
          <a:lstStyle/>
          <a:p>
            <a:pPr marL="0" indent="0">
              <a:lnSpc>
                <a:spcPct val="200000"/>
              </a:lnSpc>
              <a:buFontTx/>
              <a:buNone/>
              <a:defRPr/>
            </a:pPr>
            <a:r>
              <a:rPr lang="en-US" altLang="zh-CN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关于机械能，下列说法错误的是    （         ）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A.</a:t>
            </a:r>
            <a:r>
              <a:rPr lang="zh-CN" altLang="en-US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一个物体具有动能就是具有机械能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B.</a:t>
            </a:r>
            <a:r>
              <a:rPr lang="zh-CN" altLang="en-US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物体具有重力势能就是具有机械能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C.</a:t>
            </a:r>
            <a:r>
              <a:rPr lang="zh-CN" altLang="en-US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物体具有弹性势能就是具有机械能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D.</a:t>
            </a:r>
            <a:r>
              <a:rPr lang="zh-CN" altLang="en-US" b="1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只有当物体同时具有动能和势能时，才能说物体具有机械能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724128" y="1628800"/>
            <a:ext cx="467116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CC0000"/>
                </a:solidFill>
              </a:rPr>
              <a:t>D</a:t>
            </a:r>
            <a:endParaRPr lang="zh-CN" altLang="en-US" sz="32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484784"/>
            <a:ext cx="8001000" cy="3352800"/>
          </a:xfrm>
          <a:noFill/>
          <a:ln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>
              <a:lnSpc>
                <a:spcPct val="200000"/>
              </a:lnSpc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乒乓球由高处静止下落的过程中，它的机械能的转化情况是      （        ）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A.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弹性势能转化为动能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B.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重力势能转化为动能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C.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动能转化为重力势能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D.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重力势能转化为弹性势能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172400" y="1412776"/>
            <a:ext cx="419025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2"/>
          <p:cNvSpPr txBox="1">
            <a:spLocks noChangeArrowheads="1"/>
          </p:cNvSpPr>
          <p:nvPr/>
        </p:nvSpPr>
        <p:spPr bwMode="auto">
          <a:xfrm>
            <a:off x="500064" y="571500"/>
            <a:ext cx="7756525" cy="450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>
                <a:solidFill>
                  <a:schemeClr val="hlink"/>
                </a:solidFill>
              </a:rPr>
              <a:t> </a:t>
            </a: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上紧发条的玩具车在水平桌面上开始跑动时</a:t>
            </a: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(           )</a:t>
            </a:r>
            <a:endParaRPr lang="zh-CN" altLang="en-US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A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．弹性势能减小，动能增大        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B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．弹性势能增大，动能减小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C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．弹性势能不变，动能减小        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D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．弹性势能减小，动能不变</a:t>
            </a: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2000251" y="1809751"/>
            <a:ext cx="447880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32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75" y="141818"/>
            <a:ext cx="882650" cy="73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428625" y="285751"/>
            <a:ext cx="8401050" cy="450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在下列过程中，物体的动能转化为重力势能的有</a:t>
            </a: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(           )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．从水坝上流下来的水         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．汽车沿斜坡匀速向上行驶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．乒乓球触地后向上弹起时    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．斜向上抛出的蓝球，当它在上升阶段时</a:t>
            </a: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1928813" y="1524001"/>
            <a:ext cx="463910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3200" b="1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457201" y="874184"/>
            <a:ext cx="7813675" cy="351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小孩在荡秋千游戏中，从最低处荡到最高处。关于动能和重力势能的转化的叙述，正确的是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动能增大，重力势能增大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       </a:t>
            </a:r>
            <a:endParaRPr lang="zh-CN" altLang="en-US" sz="3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动能减小，重力势能增大</a:t>
            </a: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动能不变，重力势能增大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       </a:t>
            </a:r>
            <a:endParaRPr lang="zh-CN" altLang="en-US" sz="3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动能不变，重力势能不变</a:t>
            </a:r>
            <a:endParaRPr lang="zh-CN" altLang="en-US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4572000" y="2180167"/>
            <a:ext cx="54085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B </a:t>
            </a:r>
            <a:endParaRPr lang="zh-CN" altLang="en-US" sz="3200" b="1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457200" y="874185"/>
            <a:ext cx="8472488" cy="302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小孩从不太陡的滑梯上滑下的过程中，臀部有灼热的感觉。下列说法正确的是（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动能一定越来越大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   </a:t>
            </a:r>
            <a:endParaRPr lang="zh-CN" altLang="en-US" sz="3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重力势能一定越来越小</a:t>
            </a: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机械能总量保持不变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 </a:t>
            </a:r>
            <a:endParaRPr lang="zh-CN" altLang="en-US" sz="3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动能一定不变</a:t>
            </a:r>
            <a:endParaRPr lang="zh-CN" altLang="en-US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7000875" y="1524001"/>
            <a:ext cx="54085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B </a:t>
            </a:r>
            <a:endParaRPr lang="zh-CN" altLang="en-US" sz="3200" b="1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1115616" y="980728"/>
            <a:ext cx="7813675" cy="515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在水平街道上匀速行驶的洒水车，一边行驶一边向道路上洒水。下列关于其机械能变化的说法中正确的是</a:t>
            </a: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动能不变，机械能不变</a:t>
            </a: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             </a:t>
            </a:r>
            <a:b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动能减小，机械能减小</a:t>
            </a:r>
          </a:p>
          <a:p>
            <a:pPr>
              <a:lnSpc>
                <a:spcPct val="150000"/>
              </a:lnSpc>
            </a:pP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动能不变，机械能减小</a:t>
            </a: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endParaRPr lang="zh-CN" altLang="en-US" sz="32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动能减小，机械能不变</a:t>
            </a:r>
            <a:endParaRPr lang="zh-CN" altLang="en-US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8100392" y="2564904"/>
            <a:ext cx="54085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B </a:t>
            </a:r>
            <a:endParaRPr lang="zh-CN" altLang="en-US" sz="3200" b="1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457201" y="874184"/>
            <a:ext cx="7813675" cy="351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en-US" altLang="en-US" sz="3200"/>
              <a:t> 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下列过程中，属于势能转化为动能的是（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向上抛出的石子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            </a:t>
            </a:r>
            <a:endParaRPr lang="zh-CN" altLang="en-US" sz="3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从坡顶匀速滑到坡底的自行车</a:t>
            </a: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竖直向下落得越来越快的冰雹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endParaRPr lang="zh-CN" altLang="en-US" sz="3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足球场上越滚越慢的足球</a:t>
            </a:r>
          </a:p>
          <a:p>
            <a:endParaRPr lang="zh-CN" altLang="en-US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857251" y="1524001"/>
            <a:ext cx="53604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C </a:t>
            </a:r>
            <a:endParaRPr lang="zh-CN" altLang="en-US" sz="3200" b="1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457201" y="874184"/>
            <a:ext cx="7813675" cy="450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hlinkClick r:id="rId3" action="ppaction://hlinkfile"/>
              </a:rPr>
              <a:t>蹦极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。游乐者系上弹性牵索从高处跳下，利用牵索产生的弹力作用使自己在空中几番升降后静止。那么游乐者在其中的下降过程中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重力势能一直在减小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  <a:endParaRPr lang="zh-CN" altLang="en-US" sz="3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动能一直在增大</a:t>
            </a: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重力势能一直在增大</a:t>
            </a:r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  <a:endParaRPr lang="zh-CN" altLang="en-US" sz="3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机械能保持不变</a:t>
            </a:r>
          </a:p>
          <a:p>
            <a:endParaRPr lang="zh-CN" altLang="en-US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3276601" y="2853267"/>
            <a:ext cx="569708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A </a:t>
            </a:r>
            <a:endParaRPr lang="zh-CN" altLang="en-US" sz="3200" b="1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548680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实验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：金属球摆动过程的能量转化。</a:t>
            </a:r>
            <a:endParaRPr lang="zh-CN" altLang="en-US" sz="2800" b="1" dirty="0"/>
          </a:p>
        </p:txBody>
      </p:sp>
      <p:pic>
        <p:nvPicPr>
          <p:cNvPr id="5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012387"/>
            <a:ext cx="3456384" cy="349673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4365104"/>
            <a:ext cx="770485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、 小球从</a:t>
            </a:r>
            <a:r>
              <a:rPr lang="en-US" altLang="zh-CN" sz="2000" b="1" dirty="0" smtClean="0"/>
              <a:t>A</a:t>
            </a:r>
            <a:r>
              <a:rPr lang="zh-CN" altLang="en-US" sz="2000" b="1" dirty="0" smtClean="0"/>
              <a:t>运动到</a:t>
            </a:r>
            <a:r>
              <a:rPr lang="en-US" altLang="zh-CN" sz="2000" b="1" dirty="0" smtClean="0"/>
              <a:t>B</a:t>
            </a:r>
            <a:r>
              <a:rPr lang="zh-CN" altLang="en-US" sz="2000" b="1" dirty="0" smtClean="0"/>
              <a:t>的过程中，高度变</a:t>
            </a:r>
            <a:r>
              <a:rPr lang="en-US" altLang="zh-CN" sz="2000" b="1" dirty="0" smtClean="0"/>
              <a:t>____</a:t>
            </a:r>
            <a:r>
              <a:rPr lang="zh-CN" altLang="en-US" sz="2000" b="1" dirty="0" smtClean="0"/>
              <a:t>，重力势能变</a:t>
            </a:r>
            <a:r>
              <a:rPr lang="en-US" altLang="zh-CN" sz="2000" b="1" dirty="0" smtClean="0"/>
              <a:t>____</a:t>
            </a:r>
            <a:r>
              <a:rPr lang="zh-CN" altLang="en-US" sz="2000" b="1" dirty="0" smtClean="0"/>
              <a:t>。同时速度变</a:t>
            </a:r>
            <a:r>
              <a:rPr lang="en-US" altLang="zh-CN" sz="2000" b="1" dirty="0" smtClean="0"/>
              <a:t>_____</a:t>
            </a:r>
            <a:r>
              <a:rPr lang="zh-CN" altLang="en-US" sz="2000" b="1" dirty="0" smtClean="0"/>
              <a:t>，动能变</a:t>
            </a:r>
            <a:r>
              <a:rPr lang="en-US" altLang="zh-CN" sz="2000" b="1" dirty="0" smtClean="0"/>
              <a:t>_____</a:t>
            </a:r>
            <a:r>
              <a:rPr lang="zh-CN" altLang="en-US" sz="2000" b="1" dirty="0" smtClean="0"/>
              <a:t>。</a:t>
            </a:r>
            <a:r>
              <a:rPr lang="en-US" altLang="zh-CN" sz="2000" b="1" dirty="0" smtClean="0"/>
              <a:t>_______</a:t>
            </a:r>
            <a:r>
              <a:rPr lang="zh-CN" altLang="en-US" sz="2000" b="1" dirty="0" smtClean="0"/>
              <a:t>能转化成</a:t>
            </a:r>
            <a:r>
              <a:rPr lang="en-US" altLang="zh-CN" sz="2000" b="1" dirty="0" smtClean="0"/>
              <a:t>_____</a:t>
            </a:r>
            <a:r>
              <a:rPr lang="zh-CN" altLang="en-US" sz="2000" b="1" dirty="0" smtClean="0"/>
              <a:t>能。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59632" y="5301208"/>
            <a:ext cx="770485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2</a:t>
            </a:r>
            <a:r>
              <a:rPr lang="zh-CN" altLang="en-US" sz="2000" b="1" dirty="0" smtClean="0"/>
              <a:t>、 小球从</a:t>
            </a:r>
            <a:r>
              <a:rPr lang="en-US" altLang="zh-CN" sz="2000" b="1" dirty="0" smtClean="0"/>
              <a:t>B</a:t>
            </a:r>
            <a:r>
              <a:rPr lang="zh-CN" altLang="en-US" sz="2000" b="1" dirty="0" smtClean="0"/>
              <a:t>运动到</a:t>
            </a:r>
            <a:r>
              <a:rPr lang="en-US" altLang="zh-CN" sz="2000" b="1" dirty="0" smtClean="0"/>
              <a:t>C</a:t>
            </a:r>
            <a:r>
              <a:rPr lang="zh-CN" altLang="en-US" sz="2000" b="1" dirty="0" smtClean="0"/>
              <a:t>的过程中，高度变</a:t>
            </a:r>
            <a:r>
              <a:rPr lang="en-US" altLang="zh-CN" sz="2000" b="1" dirty="0" smtClean="0"/>
              <a:t>____</a:t>
            </a:r>
            <a:r>
              <a:rPr lang="zh-CN" altLang="en-US" sz="2000" b="1" dirty="0" smtClean="0"/>
              <a:t>，重力势能变</a:t>
            </a:r>
            <a:r>
              <a:rPr lang="en-US" altLang="zh-CN" sz="2000" b="1" dirty="0" smtClean="0"/>
              <a:t>____</a:t>
            </a:r>
            <a:r>
              <a:rPr lang="zh-CN" altLang="en-US" sz="2000" b="1" dirty="0" smtClean="0"/>
              <a:t>。同时速度变</a:t>
            </a:r>
            <a:r>
              <a:rPr lang="en-US" altLang="zh-CN" sz="2000" b="1" dirty="0" smtClean="0"/>
              <a:t>_____</a:t>
            </a:r>
            <a:r>
              <a:rPr lang="zh-CN" altLang="en-US" sz="2000" b="1" dirty="0" smtClean="0"/>
              <a:t>，动能变</a:t>
            </a:r>
            <a:r>
              <a:rPr lang="en-US" altLang="zh-CN" sz="2000" b="1" dirty="0" smtClean="0"/>
              <a:t>_____</a:t>
            </a:r>
            <a:r>
              <a:rPr lang="zh-CN" altLang="en-US" sz="2000" b="1" dirty="0" smtClean="0"/>
              <a:t>。</a:t>
            </a:r>
            <a:r>
              <a:rPr lang="en-US" altLang="zh-CN" sz="2000" b="1" dirty="0" smtClean="0"/>
              <a:t>____</a:t>
            </a:r>
            <a:r>
              <a:rPr lang="zh-CN" altLang="en-US" sz="2000" b="1" dirty="0" smtClean="0"/>
              <a:t>能转化成</a:t>
            </a:r>
            <a:r>
              <a:rPr lang="en-US" altLang="zh-CN" sz="2000" b="1" dirty="0" smtClean="0"/>
              <a:t>_________</a:t>
            </a:r>
            <a:r>
              <a:rPr lang="zh-CN" altLang="en-US" sz="2000" b="1" dirty="0" smtClean="0"/>
              <a:t>能。</a:t>
            </a:r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68144" y="436510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小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84368" y="432503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小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67944" y="465313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大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465313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大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2040" y="465313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重力势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20272" y="465313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动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8144" y="5301208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大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5301208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大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83768" y="5589240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小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1960" y="5589240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小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4048" y="5621178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动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16216" y="5589240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重力势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076056" y="2060848"/>
            <a:ext cx="3384376" cy="518160"/>
            <a:chOff x="5076056" y="2060848"/>
            <a:chExt cx="3384376" cy="518160"/>
          </a:xfrm>
        </p:grpSpPr>
        <p:sp>
          <p:nvSpPr>
            <p:cNvPr id="20" name="TextBox 19"/>
            <p:cNvSpPr txBox="1"/>
            <p:nvPr/>
          </p:nvSpPr>
          <p:spPr>
            <a:xfrm>
              <a:off x="5076056" y="2060848"/>
              <a:ext cx="3384376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90BB5"/>
                  </a:solidFill>
                </a:rPr>
                <a:t>动能          重力势能</a:t>
              </a:r>
              <a:endParaRPr lang="zh-CN" altLang="en-US" sz="2800" b="1" dirty="0">
                <a:solidFill>
                  <a:srgbClr val="F90BB5"/>
                </a:solidFill>
              </a:endParaRPr>
            </a:p>
          </p:txBody>
        </p:sp>
        <p:pic>
          <p:nvPicPr>
            <p:cNvPr id="27650" name="Picture 2" descr="C:\Users\lenovo\Desktop\430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8144" y="2146826"/>
              <a:ext cx="950505" cy="43204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1187624" y="332656"/>
            <a:ext cx="7813675" cy="5891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为了使快速降落的“神舟”十号返回舱安全着陆，返回舱在距离地面几米处，向下迅速喷出高温高压气体。从开始喷气到安全着陆，返回舱的（</a:t>
            </a: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动能增大，重力势能减少，机械能不变</a:t>
            </a:r>
          </a:p>
          <a:p>
            <a:pPr>
              <a:lnSpc>
                <a:spcPct val="150000"/>
              </a:lnSpc>
            </a:pP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动能不变，重力势能减少，机械能减少</a:t>
            </a:r>
          </a:p>
          <a:p>
            <a:pPr>
              <a:lnSpc>
                <a:spcPct val="150000"/>
              </a:lnSpc>
            </a:pP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动能减小，重力势能增加，机械能不变</a:t>
            </a:r>
          </a:p>
          <a:p>
            <a:pPr>
              <a:lnSpc>
                <a:spcPct val="150000"/>
              </a:lnSpc>
            </a:pPr>
            <a:r>
              <a:rPr lang="en-US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32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动能减小，重力势能减少，机械能减少</a:t>
            </a:r>
            <a:endParaRPr lang="zh-CN" altLang="en-US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5220072" y="2564904"/>
            <a:ext cx="585738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D </a:t>
            </a:r>
            <a:endParaRPr lang="zh-CN" altLang="en-US" sz="3200" b="1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ChangeArrowheads="1"/>
          </p:cNvSpPr>
          <p:nvPr/>
        </p:nvSpPr>
        <p:spPr bwMode="auto">
          <a:xfrm>
            <a:off x="392113" y="622301"/>
            <a:ext cx="8534400" cy="2763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latin typeface="宋体" pitchFamily="2" charset="-122"/>
              </a:rPr>
              <a:t>11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如图是某城市地铁的设计方案图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进站和出站的轨道都与站台构成一个缓坡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为了充分利用能量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火车进站上坡前关闭发动机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由于惯性冲上缓坡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则上坡时火车的动能逐渐</a:t>
            </a:r>
            <a:r>
              <a:rPr lang="zh-CN" altLang="en-US" sz="2400" b="1" u="sng">
                <a:solidFill>
                  <a:srgbClr val="0000FF"/>
                </a:solidFill>
                <a:latin typeface="宋体" pitchFamily="2" charset="-122"/>
              </a:rPr>
              <a:t>       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重力势能逐渐</a:t>
            </a:r>
            <a:r>
              <a:rPr lang="zh-CN" altLang="en-US" sz="2400" b="1" u="sng">
                <a:solidFill>
                  <a:srgbClr val="0000FF"/>
                </a:solidFill>
                <a:latin typeface="宋体" pitchFamily="2" charset="-122"/>
              </a:rPr>
              <a:t>       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。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(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选填“增大”“减小”或“不变”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)</a:t>
            </a:r>
          </a:p>
        </p:txBody>
      </p:sp>
      <p:pic>
        <p:nvPicPr>
          <p:cNvPr id="57347" name="Picture 4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0475" y="4389967"/>
            <a:ext cx="6197600" cy="133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7380289" y="2180167"/>
            <a:ext cx="80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减小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2124076" y="2948517"/>
            <a:ext cx="80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增大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utoUpdateAnimBg="0"/>
      <p:bldP spid="6042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"/>
          <p:cNvSpPr>
            <a:spLocks noChangeArrowheads="1"/>
          </p:cNvSpPr>
          <p:nvPr/>
        </p:nvSpPr>
        <p:spPr bwMode="auto">
          <a:xfrm>
            <a:off x="838200" y="1143000"/>
            <a:ext cx="7416800" cy="145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40000"/>
              </a:lnSpc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3200" b="1">
                <a:latin typeface="宋体" pitchFamily="2" charset="-122"/>
              </a:rPr>
              <a:t>1</a:t>
            </a:r>
            <a:r>
              <a:rPr lang="zh-CN" altLang="en-US" sz="3200" b="1">
                <a:latin typeface="宋体" pitchFamily="2" charset="-122"/>
              </a:rPr>
              <a:t>、弹簧门在推开以后能自己关闭，从能的转化来说明这一过程。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962025" y="2918884"/>
            <a:ext cx="7620000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弹簧门被推开的过程，动能转化为弹性势能；弹簧门自动关闭的过程，弹性势能转化为动能</a:t>
            </a:r>
            <a:r>
              <a:rPr lang="en-US" altLang="zh-CN" sz="3200" b="1">
                <a:solidFill>
                  <a:srgbClr val="0000FF"/>
                </a:solidFill>
                <a:ea typeface="楷体_GB2312" pitchFamily="49" charset="-122"/>
              </a:rPr>
              <a:t>.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862263" y="247651"/>
            <a:ext cx="2730500" cy="1371600"/>
            <a:chOff x="3992" y="432"/>
            <a:chExt cx="1720" cy="864"/>
          </a:xfrm>
        </p:grpSpPr>
        <p:pic>
          <p:nvPicPr>
            <p:cNvPr id="54277" name="Picture 18" descr="模板图片副本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63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b"/>
            <a:lstStyle/>
            <a:p>
              <a:pPr>
                <a:defRPr/>
              </a:pPr>
              <a:r>
                <a:rPr lang="zh-CN" altLang="en-US" sz="3400" b="1">
                  <a:solidFill>
                    <a:schemeClr val="bg1"/>
                  </a:solidFill>
                  <a:latin typeface="汉仪粗黑简" pitchFamily="49" charset="-122"/>
                  <a:ea typeface="黑体" pitchFamily="2" charset="-122"/>
                </a:rPr>
                <a:t>随堂演练</a:t>
              </a:r>
              <a:endParaRPr lang="zh-CN" altLang="en-US" sz="3400" b="1">
                <a:solidFill>
                  <a:schemeClr val="bg1"/>
                </a:solidFill>
                <a:latin typeface="Arial" charset="0"/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3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ChangeArrowheads="1"/>
          </p:cNvSpPr>
          <p:nvPr/>
        </p:nvSpPr>
        <p:spPr bwMode="auto">
          <a:xfrm>
            <a:off x="609600" y="1981705"/>
            <a:ext cx="7848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200" b="1"/>
              <a:t>2</a:t>
            </a:r>
            <a:r>
              <a:rPr lang="zh-CN" altLang="en-US" sz="3200" b="1"/>
              <a:t>、试分析下列几种情况下物体的机械能是如何变化的。</a:t>
            </a:r>
          </a:p>
          <a:p>
            <a:pPr eaLnBrk="0" hangingPunct="0"/>
            <a:r>
              <a:rPr lang="en-US" altLang="zh-CN" sz="3200" b="1"/>
              <a:t>(1)</a:t>
            </a:r>
            <a:r>
              <a:rPr lang="zh-CN" altLang="en-US" sz="3200" b="1"/>
              <a:t>光滑水平面上匀速滚动的小球。</a:t>
            </a:r>
          </a:p>
          <a:p>
            <a:pPr eaLnBrk="0" hangingPunct="0"/>
            <a:r>
              <a:rPr lang="en-US" altLang="zh-CN" sz="3200" b="1"/>
              <a:t>(2)</a:t>
            </a:r>
            <a:r>
              <a:rPr lang="zh-CN" altLang="en-US" sz="3200" b="1"/>
              <a:t>匀速下落的雨滴。</a:t>
            </a:r>
          </a:p>
          <a:p>
            <a:pPr eaLnBrk="0" hangingPunct="0"/>
            <a:r>
              <a:rPr lang="en-US" altLang="zh-CN" sz="3200" b="1"/>
              <a:t>(3)</a:t>
            </a:r>
            <a:r>
              <a:rPr lang="zh-CN" altLang="en-US" sz="3200" b="1"/>
              <a:t>起重机匀速提升的货物。</a:t>
            </a:r>
          </a:p>
          <a:p>
            <a:pPr eaLnBrk="0" hangingPunct="0"/>
            <a:r>
              <a:rPr lang="en-US" altLang="zh-CN" sz="3200" b="1"/>
              <a:t>(4)</a:t>
            </a:r>
            <a:r>
              <a:rPr lang="zh-CN" altLang="en-US" sz="3200" b="1"/>
              <a:t>沿光滑斜面自由下落的木块。</a:t>
            </a:r>
          </a:p>
        </p:txBody>
      </p:sp>
      <p:sp>
        <p:nvSpPr>
          <p:cNvPr id="60419" name="Rectangle 4"/>
          <p:cNvSpPr>
            <a:spLocks noChangeArrowheads="1"/>
          </p:cNvSpPr>
          <p:nvPr/>
        </p:nvSpPr>
        <p:spPr bwMode="auto">
          <a:xfrm>
            <a:off x="611188" y="260351"/>
            <a:ext cx="46085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400" b="1">
                <a:latin typeface="华文彩云" pitchFamily="2" charset="-122"/>
                <a:ea typeface="华文彩云" pitchFamily="2" charset="-122"/>
              </a:rPr>
              <a:t>小组</a:t>
            </a:r>
            <a:r>
              <a:rPr lang="zh-CN" altLang="en-US" sz="4400" b="1">
                <a:latin typeface="Times New Roman" pitchFamily="18" charset="0"/>
              </a:rPr>
              <a:t>挑战</a:t>
            </a:r>
            <a:r>
              <a:rPr lang="zh-CN" altLang="en-US" sz="4400" b="1">
                <a:latin typeface="华文彩云" pitchFamily="2" charset="-122"/>
                <a:ea typeface="华文彩云" pitchFamily="2" charset="-122"/>
              </a:rPr>
              <a:t>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2636912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谈谈你的收获！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548680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实验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：让小车在你轻轻放手后跑起来。</a:t>
            </a:r>
            <a:endParaRPr lang="zh-CN" altLang="en-US" sz="2800" b="1" dirty="0"/>
          </a:p>
        </p:txBody>
      </p:sp>
      <p:grpSp>
        <p:nvGrpSpPr>
          <p:cNvPr id="10" name="组合 9"/>
          <p:cNvGrpSpPr/>
          <p:nvPr/>
        </p:nvGrpSpPr>
        <p:grpSpPr>
          <a:xfrm>
            <a:off x="5436096" y="1772816"/>
            <a:ext cx="3384376" cy="523220"/>
            <a:chOff x="5076056" y="2060848"/>
            <a:chExt cx="3384376" cy="523220"/>
          </a:xfrm>
        </p:grpSpPr>
        <p:sp>
          <p:nvSpPr>
            <p:cNvPr id="11" name="TextBox 10"/>
            <p:cNvSpPr txBox="1"/>
            <p:nvPr/>
          </p:nvSpPr>
          <p:spPr>
            <a:xfrm>
              <a:off x="5076056" y="2060848"/>
              <a:ext cx="338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90BB5"/>
                  </a:solidFill>
                </a:rPr>
                <a:t>动能     弹性势能</a:t>
              </a:r>
              <a:endParaRPr lang="zh-CN" altLang="en-US" sz="2800" b="1" dirty="0">
                <a:solidFill>
                  <a:srgbClr val="F90BB5"/>
                </a:solidFill>
              </a:endParaRPr>
            </a:p>
          </p:txBody>
        </p:sp>
        <p:pic>
          <p:nvPicPr>
            <p:cNvPr id="12" name="Picture 2" descr="C:\Users\lenovo\Desktop\4302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8144" y="2132856"/>
              <a:ext cx="950505" cy="432048"/>
            </a:xfrm>
            <a:prstGeom prst="rect">
              <a:avLst/>
            </a:prstGeom>
            <a:noFill/>
          </p:spPr>
        </p:pic>
      </p:grpSp>
      <p:pic>
        <p:nvPicPr>
          <p:cNvPr id="4098" name="Picture 2" descr="C:\Users\lenovo\AppData\Local\Temp\ksohtml\wps_clip_image-725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306835"/>
            <a:ext cx="2933700" cy="1762125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971600" y="3501008"/>
            <a:ext cx="7398179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思考：在这个过程中小车获得速度了吗？获得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动能了吗？是什么能转化成小车的动能的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4869160"/>
            <a:ext cx="5832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拓展：小车的弹性势能从哪里来？</a:t>
            </a:r>
          </a:p>
          <a:p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87624" y="548680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实验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：小球在蹦蹦床的运动情况。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4149080"/>
            <a:ext cx="78488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小球从</a:t>
            </a:r>
            <a:r>
              <a:rPr lang="en-US" altLang="zh-CN" sz="2400" b="1" dirty="0" smtClean="0"/>
              <a:t>A</a:t>
            </a:r>
            <a:r>
              <a:rPr lang="zh-CN" altLang="en-US" sz="2400" b="1" dirty="0" smtClean="0"/>
              <a:t>到</a:t>
            </a:r>
            <a:r>
              <a:rPr lang="en-US" altLang="zh-CN" sz="2400" b="1" dirty="0" smtClean="0"/>
              <a:t>B</a:t>
            </a:r>
            <a:r>
              <a:rPr lang="zh-CN" altLang="en-US" sz="2400" b="1" dirty="0" smtClean="0"/>
              <a:t>的过程中小球的</a:t>
            </a:r>
            <a:r>
              <a:rPr lang="en-US" altLang="zh-CN" sz="2400" b="1" dirty="0" smtClean="0"/>
              <a:t>__________</a:t>
            </a:r>
            <a:r>
              <a:rPr lang="zh-CN" altLang="en-US" sz="2400" b="1" dirty="0" smtClean="0"/>
              <a:t>能转化成小球的动能，小球从</a:t>
            </a:r>
            <a:r>
              <a:rPr lang="en-US" altLang="zh-CN" sz="2400" b="1" dirty="0" smtClean="0"/>
              <a:t>B</a:t>
            </a:r>
            <a:r>
              <a:rPr lang="zh-CN" altLang="en-US" sz="2400" b="1" dirty="0" smtClean="0"/>
              <a:t>到</a:t>
            </a:r>
            <a:r>
              <a:rPr lang="en-US" altLang="zh-CN" sz="2400" b="1" dirty="0" smtClean="0"/>
              <a:t>C</a:t>
            </a:r>
            <a:r>
              <a:rPr lang="zh-CN" altLang="en-US" sz="2400" b="1" dirty="0" smtClean="0"/>
              <a:t>的过程中，小球的动能和重力势能转化成</a:t>
            </a:r>
            <a:r>
              <a:rPr lang="en-US" altLang="zh-CN" sz="2400" b="1" dirty="0" smtClean="0"/>
              <a:t>__________________</a:t>
            </a:r>
            <a:r>
              <a:rPr lang="zh-CN" altLang="en-US" sz="2400" b="1" dirty="0" smtClean="0"/>
              <a:t>能，小球从</a:t>
            </a:r>
            <a:r>
              <a:rPr lang="en-US" altLang="zh-CN" sz="2400" b="1" dirty="0" smtClean="0"/>
              <a:t>C</a:t>
            </a:r>
            <a:r>
              <a:rPr lang="zh-CN" altLang="en-US" sz="2400" b="1" dirty="0" smtClean="0"/>
              <a:t>到</a:t>
            </a:r>
            <a:r>
              <a:rPr lang="en-US" altLang="zh-CN" sz="2400" b="1" dirty="0" smtClean="0"/>
              <a:t>D</a:t>
            </a:r>
            <a:r>
              <a:rPr lang="zh-CN" altLang="en-US" sz="2400" b="1" dirty="0" smtClean="0"/>
              <a:t>的过程中</a:t>
            </a:r>
            <a:r>
              <a:rPr lang="en-US" altLang="zh-CN" sz="2400" b="1" dirty="0" smtClean="0"/>
              <a:t>_______________</a:t>
            </a:r>
            <a:r>
              <a:rPr lang="zh-CN" altLang="en-US" sz="2400" b="1" dirty="0" smtClean="0"/>
              <a:t>能转化成小球的动能和重力势能。小球从</a:t>
            </a:r>
            <a:r>
              <a:rPr lang="en-US" altLang="zh-CN" sz="2400" b="1" dirty="0" smtClean="0"/>
              <a:t>D</a:t>
            </a:r>
            <a:r>
              <a:rPr lang="zh-CN" altLang="en-US" sz="2400" b="1" dirty="0" smtClean="0"/>
              <a:t>到</a:t>
            </a:r>
            <a:r>
              <a:rPr lang="en-US" altLang="zh-CN" sz="2400" b="1" dirty="0" smtClean="0"/>
              <a:t>E</a:t>
            </a:r>
            <a:r>
              <a:rPr lang="zh-CN" altLang="en-US" sz="2400" b="1" dirty="0" smtClean="0"/>
              <a:t>的过程，小球的动能转化成</a:t>
            </a:r>
            <a:r>
              <a:rPr lang="en-US" altLang="zh-CN" sz="2400" b="1" dirty="0" smtClean="0"/>
              <a:t>_________</a:t>
            </a:r>
            <a:r>
              <a:rPr lang="zh-CN" altLang="en-US" sz="2400" b="1" dirty="0" smtClean="0"/>
              <a:t>能。</a:t>
            </a:r>
          </a:p>
          <a:p>
            <a:r>
              <a:rPr lang="zh-CN" altLang="en-US" sz="2400" b="1" dirty="0" smtClean="0"/>
              <a:t> </a:t>
            </a:r>
          </a:p>
          <a:p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932040" y="407707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重力势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33419" y="4869160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蹦床的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弹性势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8873" y="5199583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蹦床的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弹性势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6136" y="558924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重力势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70401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17"/>
          <p:cNvGrpSpPr/>
          <p:nvPr/>
        </p:nvGrpSpPr>
        <p:grpSpPr>
          <a:xfrm>
            <a:off x="2483515" y="1340639"/>
            <a:ext cx="4896544" cy="518160"/>
            <a:chOff x="5076056" y="2060848"/>
            <a:chExt cx="3384376" cy="518160"/>
          </a:xfrm>
        </p:grpSpPr>
        <p:sp>
          <p:nvSpPr>
            <p:cNvPr id="19" name="TextBox 18"/>
            <p:cNvSpPr txBox="1"/>
            <p:nvPr/>
          </p:nvSpPr>
          <p:spPr>
            <a:xfrm>
              <a:off x="5076056" y="2060848"/>
              <a:ext cx="3384376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90BB5"/>
                  </a:solidFill>
                </a:rPr>
                <a:t>重力势能               弹性势能</a:t>
              </a:r>
              <a:endParaRPr lang="zh-CN" altLang="en-US" sz="2800" b="1" dirty="0">
                <a:solidFill>
                  <a:srgbClr val="F90BB5"/>
                </a:solidFill>
              </a:endParaRPr>
            </a:p>
          </p:txBody>
        </p:sp>
        <p:pic>
          <p:nvPicPr>
            <p:cNvPr id="20" name="Picture 2" descr="C:\Users\lenovo\Desktop\430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71001" y="2132856"/>
              <a:ext cx="950505" cy="43204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48680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考考你：你能说出小球运动过程中的能量转化吗？</a:t>
            </a:r>
            <a:endParaRPr lang="zh-CN" altLang="en-US" sz="2800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3131840" y="1052736"/>
            <a:ext cx="3888432" cy="1872208"/>
            <a:chOff x="1835696" y="1484784"/>
            <a:chExt cx="4176464" cy="2529572"/>
          </a:xfrm>
        </p:grpSpPr>
        <p:pic>
          <p:nvPicPr>
            <p:cNvPr id="2050" name="Picture 2" descr="C:\Users\lenovo\AppData\Local\Temp\ksohtml\wps_clip_image-7773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696" y="1484784"/>
              <a:ext cx="4176464" cy="2501022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1907704" y="3645024"/>
              <a:ext cx="86409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43608" y="2996952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到</a:t>
            </a:r>
            <a:r>
              <a:rPr lang="en-US" altLang="zh-CN" sz="2800" b="1" dirty="0" smtClean="0"/>
              <a:t>B</a:t>
            </a:r>
            <a:r>
              <a:rPr lang="zh-CN" altLang="en-US" sz="2800" b="1" dirty="0" smtClean="0"/>
              <a:t>的能量转化是：小球的</a:t>
            </a:r>
            <a:r>
              <a:rPr lang="en-US" altLang="zh-CN" sz="2800" b="1" dirty="0" smtClean="0"/>
              <a:t>________</a:t>
            </a:r>
            <a:r>
              <a:rPr lang="zh-CN" altLang="en-US" sz="2800" b="1" dirty="0" smtClean="0"/>
              <a:t>能转化成小球的</a:t>
            </a:r>
            <a:r>
              <a:rPr lang="en-US" altLang="zh-CN" sz="2800" b="1" dirty="0" smtClean="0"/>
              <a:t>_______</a:t>
            </a:r>
            <a:r>
              <a:rPr lang="zh-CN" altLang="en-US" sz="2800" b="1" dirty="0" smtClean="0"/>
              <a:t>能。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3933056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B</a:t>
            </a:r>
            <a:r>
              <a:rPr lang="zh-CN" altLang="en-US" sz="2800" b="1" dirty="0" smtClean="0"/>
              <a:t>到</a:t>
            </a:r>
            <a:r>
              <a:rPr lang="en-US" altLang="zh-CN" sz="2800" b="1" dirty="0" smtClean="0"/>
              <a:t>C</a:t>
            </a:r>
            <a:r>
              <a:rPr lang="zh-CN" altLang="en-US" sz="2800" b="1" dirty="0" smtClean="0"/>
              <a:t>的能量转化是：小球的</a:t>
            </a:r>
            <a:r>
              <a:rPr lang="en-US" altLang="zh-CN" sz="2800" b="1" dirty="0" smtClean="0"/>
              <a:t>________</a:t>
            </a:r>
            <a:r>
              <a:rPr lang="zh-CN" altLang="en-US" sz="2800" b="1" dirty="0" smtClean="0"/>
              <a:t>能转化成弹簧的</a:t>
            </a:r>
            <a:r>
              <a:rPr lang="en-US" altLang="zh-CN" sz="2800" b="1" dirty="0" smtClean="0"/>
              <a:t>__________</a:t>
            </a:r>
            <a:r>
              <a:rPr lang="zh-CN" altLang="en-US" sz="2800" b="1" dirty="0" smtClean="0"/>
              <a:t>能。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4941168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C</a:t>
            </a:r>
            <a:r>
              <a:rPr lang="zh-CN" altLang="en-US" sz="2800" b="1" dirty="0" smtClean="0"/>
              <a:t>到</a:t>
            </a:r>
            <a:r>
              <a:rPr lang="en-US" altLang="zh-CN" sz="2800" b="1" dirty="0" smtClean="0"/>
              <a:t>B</a:t>
            </a:r>
            <a:r>
              <a:rPr lang="zh-CN" altLang="en-US" sz="2800" b="1" dirty="0" smtClean="0"/>
              <a:t>的能量转化是：弹簧的</a:t>
            </a:r>
            <a:r>
              <a:rPr lang="en-US" altLang="zh-CN" sz="2800" b="1" dirty="0" smtClean="0"/>
              <a:t>________</a:t>
            </a:r>
            <a:r>
              <a:rPr lang="zh-CN" altLang="en-US" sz="2800" b="1" dirty="0" smtClean="0"/>
              <a:t>能转化成小球的</a:t>
            </a:r>
            <a:r>
              <a:rPr lang="en-US" altLang="zh-CN" sz="2800" b="1" dirty="0" smtClean="0"/>
              <a:t>__________</a:t>
            </a:r>
            <a:r>
              <a:rPr lang="zh-CN" altLang="en-US" sz="2800" b="1" dirty="0" smtClean="0"/>
              <a:t>能。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36096" y="292494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重力势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3356992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动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6136" y="3861048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动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3768" y="429309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弹性势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6" y="49220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弹性势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5301208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动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764704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实验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：水烧开，木塞被弹出。</a:t>
            </a:r>
            <a:endParaRPr lang="zh-CN" altLang="en-US" sz="2800" b="1" dirty="0"/>
          </a:p>
        </p:txBody>
      </p:sp>
      <p:pic>
        <p:nvPicPr>
          <p:cNvPr id="1026" name="Picture 2" descr="https://gss0.baidu.com/-fo3dSag_xI4khGko9WTAnF6hhy/zhidao/pic/item/3ac79f3df8dcd100546a1f90718b4710b8122f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340768"/>
            <a:ext cx="3600400" cy="35722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5229200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思考：木塞被弹出，增加的机械能来自哪里？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27984" y="3140968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内能</a:t>
            </a:r>
            <a:r>
              <a:rPr lang="zh-CN" altLang="en-US" sz="2800" b="1" dirty="0" smtClean="0"/>
              <a:t>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机械能</a:t>
            </a:r>
            <a:r>
              <a:rPr lang="zh-CN" altLang="en-US" sz="2800" b="1" dirty="0" smtClean="0"/>
              <a:t>可以进行转化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lenovo\AppData\Local\Temp\ksohtml\wps_clip_image-196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2592288" cy="254398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59632" y="764704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实验</a:t>
            </a:r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：让小灯泡亮起来。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4430142"/>
            <a:ext cx="74168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思考：小灯泡发光需要什么能？小灯泡发光是</a:t>
            </a:r>
            <a:r>
              <a:rPr lang="en-US" altLang="zh-CN" sz="2800" b="1" dirty="0" smtClean="0"/>
              <a:t>_______</a:t>
            </a:r>
            <a:r>
              <a:rPr lang="zh-CN" altLang="en-US" sz="2800" b="1" dirty="0" smtClean="0"/>
              <a:t>能转化成</a:t>
            </a:r>
            <a:r>
              <a:rPr lang="en-US" altLang="zh-CN" sz="2800" b="1" dirty="0" smtClean="0"/>
              <a:t>________</a:t>
            </a:r>
            <a:r>
              <a:rPr lang="zh-CN" altLang="en-US" sz="2800" b="1" dirty="0" smtClean="0"/>
              <a:t>能。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2420888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电能</a:t>
            </a:r>
            <a:r>
              <a:rPr lang="zh-CN" altLang="en-US" sz="2800" b="1" dirty="0" smtClean="0"/>
              <a:t>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机械能</a:t>
            </a:r>
            <a:r>
              <a:rPr lang="zh-CN" altLang="en-US" sz="2800" b="1" dirty="0" smtClean="0"/>
              <a:t>可以进行转化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404664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hlinkClick r:id="rId3" action="ppaction://hlinkfile"/>
              </a:rPr>
              <a:t>视频：“天宫一号”发射升空。</a:t>
            </a:r>
            <a:endParaRPr lang="zh-CN" altLang="en-US" sz="2800" b="1" dirty="0"/>
          </a:p>
        </p:txBody>
      </p:sp>
      <p:pic>
        <p:nvPicPr>
          <p:cNvPr id="5" name="“天宫一号”发射升空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15616" y="940768"/>
            <a:ext cx="7848872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4581128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能量转化：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化学能</a:t>
            </a:r>
            <a:r>
              <a:rPr lang="zh-CN" altLang="en-US" sz="2800" b="1" dirty="0" smtClean="0"/>
              <a:t>转化成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内能</a:t>
            </a:r>
            <a:r>
              <a:rPr lang="zh-CN" altLang="en-US" sz="2800" b="1" dirty="0" smtClean="0"/>
              <a:t>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内能</a:t>
            </a:r>
            <a:r>
              <a:rPr lang="zh-CN" altLang="en-US" sz="2800" b="1" dirty="0" smtClean="0"/>
              <a:t>再转化成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机械能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5661248"/>
            <a:ext cx="748883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超百颗国产卫星，</a:t>
            </a:r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艘载人飞船，</a:t>
            </a:r>
            <a:r>
              <a:rPr lang="en-US" altLang="zh-CN" sz="2800" b="1" dirty="0" smtClean="0"/>
              <a:t>27</a:t>
            </a:r>
            <a:r>
              <a:rPr lang="zh-CN" altLang="en-US" sz="2800" b="1" dirty="0" smtClean="0"/>
              <a:t>颗国外卫星。</a:t>
            </a:r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7149084" cy="466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</TotalTime>
  <Words>1313</Words>
  <Application>Microsoft Office PowerPoint</Application>
  <PresentationFormat>全屏显示(4:3)</PresentationFormat>
  <Paragraphs>137</Paragraphs>
  <Slides>24</Slides>
  <Notes>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夏至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达标练习 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China</cp:lastModifiedBy>
  <cp:revision>35</cp:revision>
  <dcterms:created xsi:type="dcterms:W3CDTF">2017-05-11T01:16:00Z</dcterms:created>
  <dcterms:modified xsi:type="dcterms:W3CDTF">2019-04-23T03:25:22Z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